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Pronombres Personales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777C4-04D4-400F-BAB9-76886E6EC46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28CDF-0DC0-4100-9449-0FE1C001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3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Pronombres Personales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A99E8-8AEF-4EA6-8F41-654A2D6A31C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53BEE-4537-4A66-B697-E4D2E1266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0098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53BEE-4537-4A66-B697-E4D2E1266C22}" type="slidenum">
              <a:rPr lang="en-US" smtClean="0"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Pronombres Personales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4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4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3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3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9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2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5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3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9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0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3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56A67-16DB-4924-B09E-E3EF6FAD436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0213-B18F-4287-8FE5-C1B5FEDF5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1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1.png"/><Relationship Id="rId2" Type="http://schemas.openxmlformats.org/officeDocument/2006/relationships/audio" Target="file:///C:\Documents%20and%20Settings\aisern\My%20Documents\Espa&#241;ol%20I\Spanish%20I%2009-10\ETAPA%20PRELIMINAR\pronombres%20audio\Los%20pronombres265-1.wav" TargetMode="External"/><Relationship Id="rId1" Type="http://schemas.openxmlformats.org/officeDocument/2006/relationships/tags" Target="../tags/tag11.xml"/><Relationship Id="rId6" Type="http://schemas.openxmlformats.org/officeDocument/2006/relationships/image" Target="../media/image15.png"/><Relationship Id="rId5" Type="http://schemas.openxmlformats.org/officeDocument/2006/relationships/image" Target="../media/image30.png"/><Relationship Id="rId10" Type="http://schemas.openxmlformats.org/officeDocument/2006/relationships/image" Target="../media/image34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20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7"/>
          <p:cNvGrpSpPr>
            <a:grpSpLocks/>
          </p:cNvGrpSpPr>
          <p:nvPr/>
        </p:nvGrpSpPr>
        <p:grpSpPr bwMode="auto">
          <a:xfrm>
            <a:off x="2819400" y="-685800"/>
            <a:ext cx="4344988" cy="7010400"/>
            <a:chOff x="2819400" y="-609600"/>
            <a:chExt cx="4344988" cy="7010400"/>
          </a:xfrm>
        </p:grpSpPr>
        <p:pic>
          <p:nvPicPr>
            <p:cNvPr id="3076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0"/>
              <a:ext cx="3143250" cy="640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1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-609600"/>
              <a:ext cx="3125788" cy="320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TextBox 6"/>
            <p:cNvSpPr txBox="1">
              <a:spLocks noChangeArrowheads="1"/>
            </p:cNvSpPr>
            <p:nvPr/>
          </p:nvSpPr>
          <p:spPr bwMode="auto">
            <a:xfrm>
              <a:off x="3505200" y="2362200"/>
              <a:ext cx="914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600" b="1"/>
                <a:t>A</a:t>
              </a: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4474" y="228600"/>
            <a:ext cx="3946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omic Sans MS" pitchFamily="66" charset="0"/>
              </a:rPr>
              <a:t>1</a:t>
            </a:r>
            <a:r>
              <a:rPr lang="es-ES" sz="3200" dirty="0">
                <a:latin typeface="Comic Sans MS" pitchFamily="66" charset="0"/>
              </a:rPr>
              <a:t>ª persona singular</a:t>
            </a:r>
            <a:endParaRPr lang="en-US" sz="3200" dirty="0"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6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81200"/>
            <a:ext cx="2343150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497891" y="-11723"/>
            <a:ext cx="4156075" cy="6986588"/>
            <a:chOff x="2320196" y="0"/>
            <a:chExt cx="4156804" cy="6986786"/>
          </a:xfrm>
        </p:grpSpPr>
        <p:pic>
          <p:nvPicPr>
            <p:cNvPr id="12298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0196" y="995958"/>
              <a:ext cx="3394803" cy="5990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9" name="Picture 1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973" y="242886"/>
              <a:ext cx="3525274" cy="288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0" name="Oval Callout 8"/>
            <p:cNvSpPr>
              <a:spLocks noChangeArrowheads="1"/>
            </p:cNvSpPr>
            <p:nvPr/>
          </p:nvSpPr>
          <p:spPr bwMode="auto">
            <a:xfrm>
              <a:off x="5257800" y="0"/>
              <a:ext cx="1219200" cy="1371600"/>
            </a:xfrm>
            <a:prstGeom prst="wedgeEllipseCallout">
              <a:avLst>
                <a:gd name="adj1" fmla="val -20833"/>
                <a:gd name="adj2" fmla="val 625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s-ES"/>
                <a:t>Hola </a:t>
              </a:r>
              <a:endParaRPr lang="en-US"/>
            </a:p>
          </p:txBody>
        </p:sp>
        <p:sp>
          <p:nvSpPr>
            <p:cNvPr id="12301" name="TextBox 7"/>
            <p:cNvSpPr txBox="1">
              <a:spLocks noChangeArrowheads="1"/>
            </p:cNvSpPr>
            <p:nvPr/>
          </p:nvSpPr>
          <p:spPr bwMode="auto">
            <a:xfrm>
              <a:off x="3810000" y="3182222"/>
              <a:ext cx="914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600" b="1"/>
                <a:t>A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498975" y="731838"/>
            <a:ext cx="4076700" cy="6172200"/>
            <a:chOff x="4499610" y="731520"/>
            <a:chExt cx="4076065" cy="6172200"/>
          </a:xfrm>
        </p:grpSpPr>
        <p:pic>
          <p:nvPicPr>
            <p:cNvPr id="4" name="Picture 11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731520"/>
              <a:ext cx="2860675" cy="617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6" name="Picture 1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610" y="1514872"/>
              <a:ext cx="2800350" cy="495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TextBox 8"/>
            <p:cNvSpPr txBox="1">
              <a:spLocks noChangeArrowheads="1"/>
            </p:cNvSpPr>
            <p:nvPr/>
          </p:nvSpPr>
          <p:spPr bwMode="auto">
            <a:xfrm>
              <a:off x="6019800" y="3124199"/>
              <a:ext cx="914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600" b="1"/>
                <a:t>B</a:t>
              </a:r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-1" y="149225"/>
            <a:ext cx="3581401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omic Sans MS" pitchFamily="66" charset="0"/>
              </a:rPr>
              <a:t>2</a:t>
            </a:r>
            <a:r>
              <a:rPr lang="es-ES" sz="3200" dirty="0">
                <a:latin typeface="Comic Sans MS" pitchFamily="66" charset="0"/>
              </a:rPr>
              <a:t>ª persona plural </a:t>
            </a:r>
            <a:endParaRPr lang="es-ES" sz="3200" dirty="0" smtClean="0">
              <a:latin typeface="Comic Sans MS" pitchFamily="66" charset="0"/>
            </a:endParaRPr>
          </a:p>
          <a:p>
            <a:pPr algn="ctr" eaLnBrk="1" hangingPunct="1"/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(formal en España)</a:t>
            </a:r>
            <a:endParaRPr lang="es-ES" sz="24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ctr" eaLnBrk="1" hangingPunct="1"/>
            <a:endParaRPr lang="es-ES" sz="2400" dirty="0" smtClean="0">
              <a:latin typeface="Comic Sans MS" pitchFamily="66" charset="0"/>
            </a:endParaRPr>
          </a:p>
          <a:p>
            <a:pPr algn="ctr" eaLnBrk="1" hangingPunct="1"/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(informal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en Centro y Sur de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América)</a:t>
            </a:r>
            <a:endParaRPr lang="es-ES" sz="24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/>
            <a:endParaRPr lang="es-E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 err="1">
                <a:latin typeface="Comic Sans MS" pitchFamily="66" charset="0"/>
              </a:rPr>
              <a:t>ud</a:t>
            </a:r>
            <a:r>
              <a:rPr lang="es-ES" sz="3200" dirty="0"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y </a:t>
            </a:r>
            <a:r>
              <a:rPr lang="en-US" sz="3200" dirty="0" err="1">
                <a:latin typeface="Comic Sans MS" pitchFamily="66" charset="0"/>
              </a:rPr>
              <a:t>uno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más</a:t>
            </a:r>
            <a:endParaRPr lang="en-U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 err="1">
                <a:latin typeface="Comic Sans MS" pitchFamily="66" charset="0"/>
              </a:rPr>
              <a:t>ud</a:t>
            </a:r>
            <a:r>
              <a:rPr lang="es-ES" sz="3200" dirty="0"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y dos m</a:t>
            </a:r>
            <a:r>
              <a:rPr lang="es-ES" sz="3200" dirty="0" err="1">
                <a:latin typeface="Comic Sans MS" pitchFamily="66" charset="0"/>
              </a:rPr>
              <a:t>ás</a:t>
            </a:r>
            <a:endParaRPr lang="es-E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 err="1">
                <a:latin typeface="Comic Sans MS" pitchFamily="66" charset="0"/>
              </a:rPr>
              <a:t>ud</a:t>
            </a:r>
            <a:r>
              <a:rPr lang="es-ES" sz="3200" dirty="0"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y </a:t>
            </a:r>
            <a:r>
              <a:rPr lang="en-US" sz="3200" dirty="0" err="1">
                <a:latin typeface="Comic Sans MS" pitchFamily="66" charset="0"/>
              </a:rPr>
              <a:t>tres</a:t>
            </a:r>
            <a:r>
              <a:rPr lang="en-US" sz="3200" dirty="0">
                <a:latin typeface="Comic Sans MS" pitchFamily="66" charset="0"/>
              </a:rPr>
              <a:t> m</a:t>
            </a:r>
            <a:r>
              <a:rPr lang="es-ES" sz="3200" dirty="0" err="1">
                <a:latin typeface="Comic Sans MS" pitchFamily="66" charset="0"/>
              </a:rPr>
              <a:t>ás</a:t>
            </a:r>
            <a:r>
              <a:rPr lang="en-US" sz="3200" dirty="0">
                <a:latin typeface="Comic Sans MS" pitchFamily="66" charset="0"/>
              </a:rPr>
              <a:t> </a:t>
            </a: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154488"/>
            <a:ext cx="1800225" cy="309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038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5800"/>
    </mc:Choice>
    <mc:Fallback xmlns="">
      <p:transition advTm="35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43000" y="2438400"/>
            <a:ext cx="3603625" cy="4724400"/>
            <a:chOff x="1143000" y="2438400"/>
            <a:chExt cx="3603625" cy="4724400"/>
          </a:xfrm>
        </p:grpSpPr>
        <p:pic>
          <p:nvPicPr>
            <p:cNvPr id="13327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2438400"/>
              <a:ext cx="2308225" cy="472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8" name="Picture 8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590800"/>
              <a:ext cx="2482850" cy="426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343400" y="-533400"/>
            <a:ext cx="4800600" cy="7000875"/>
            <a:chOff x="4343400" y="-533400"/>
            <a:chExt cx="4800600" cy="7000875"/>
          </a:xfrm>
        </p:grpSpPr>
        <p:pic>
          <p:nvPicPr>
            <p:cNvPr id="13324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0"/>
              <a:ext cx="3883025" cy="6467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275" y="1371600"/>
              <a:ext cx="2371725" cy="485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6" name="Picture 9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2575" y="-533400"/>
              <a:ext cx="3781425" cy="3219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8937">
            <a:off x="-228600" y="2590800"/>
            <a:ext cx="2413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Los pronombres265-1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Oval Callout 8"/>
          <p:cNvSpPr>
            <a:spLocks noChangeArrowheads="1"/>
          </p:cNvSpPr>
          <p:nvPr/>
        </p:nvSpPr>
        <p:spPr bwMode="auto">
          <a:xfrm>
            <a:off x="8229600" y="1143000"/>
            <a:ext cx="914400" cy="1066800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S</a:t>
            </a:r>
            <a:r>
              <a:rPr lang="es-ES"/>
              <a:t>í </a:t>
            </a:r>
            <a:endParaRPr lang="en-US"/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5105400" y="23622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/>
              <a:t>A</a:t>
            </a: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 flipH="1">
            <a:off x="7467600" y="37338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/>
              <a:t>B</a:t>
            </a: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2209800" y="46482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3600" b="1"/>
              <a:t>c</a:t>
            </a:r>
            <a:endParaRPr lang="en-US" sz="3600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49225"/>
            <a:ext cx="4746625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800" dirty="0">
                <a:latin typeface="Comic Sans MS" pitchFamily="66" charset="0"/>
              </a:rPr>
              <a:t>3</a:t>
            </a:r>
            <a:r>
              <a:rPr lang="es-ES" sz="2800" dirty="0">
                <a:latin typeface="Comic Sans MS" pitchFamily="66" charset="0"/>
              </a:rPr>
              <a:t>ª persona plural – </a:t>
            </a:r>
          </a:p>
          <a:p>
            <a:pPr algn="ctr" eaLnBrk="1" hangingPunct="1"/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(grupo masculino) </a:t>
            </a:r>
            <a:endParaRPr lang="es-ES" sz="2800" dirty="0" smtClean="0">
              <a:latin typeface="Comic Sans MS" pitchFamily="66" charset="0"/>
            </a:endParaRPr>
          </a:p>
          <a:p>
            <a:pPr algn="ctr" eaLnBrk="1" hangingPunct="1"/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(grupo misto; masculino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y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femenino)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l" eaLnBrk="1" hangingPunct="1"/>
            <a:endParaRPr lang="en-US" sz="2800" dirty="0">
              <a:latin typeface="Comic Sans MS" pitchFamily="66" charset="0"/>
            </a:endParaRPr>
          </a:p>
          <a:p>
            <a:pPr algn="l" eaLnBrk="1" hangingPunct="1"/>
            <a:r>
              <a:rPr lang="es-ES" sz="2800" dirty="0">
                <a:latin typeface="Comic Sans MS" pitchFamily="66" charset="0"/>
              </a:rPr>
              <a:t>Él y uno más </a:t>
            </a:r>
          </a:p>
          <a:p>
            <a:pPr algn="l" eaLnBrk="1" hangingPunct="1"/>
            <a:r>
              <a:rPr lang="es-ES" sz="2800" dirty="0">
                <a:latin typeface="Comic Sans MS" pitchFamily="66" charset="0"/>
              </a:rPr>
              <a:t>Él y dos mas</a:t>
            </a:r>
          </a:p>
          <a:p>
            <a:pPr algn="l" eaLnBrk="1" hangingPunct="1"/>
            <a:r>
              <a:rPr lang="es-ES" sz="2800" dirty="0">
                <a:latin typeface="Comic Sans MS" pitchFamily="66" charset="0"/>
              </a:rPr>
              <a:t>Él y tres más</a:t>
            </a:r>
          </a:p>
        </p:txBody>
      </p:sp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8937">
            <a:off x="3665538" y="3802063"/>
            <a:ext cx="1331912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583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2310"/>
    </mc:Choice>
    <mc:Fallback xmlns="">
      <p:transition advTm="223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3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25"/>
                </p:tgtEl>
              </p:cMediaNode>
            </p:audio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1031" y="2063262"/>
            <a:ext cx="4257675" cy="4953000"/>
            <a:chOff x="0" y="1905000"/>
            <a:chExt cx="4257675" cy="4953000"/>
          </a:xfrm>
        </p:grpSpPr>
        <p:pic>
          <p:nvPicPr>
            <p:cNvPr id="14350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05000"/>
              <a:ext cx="2800350" cy="495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1" name="Picture 1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2133600"/>
              <a:ext cx="2276475" cy="447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424363" y="-533400"/>
            <a:ext cx="5038725" cy="7391400"/>
            <a:chOff x="4343400" y="-533400"/>
            <a:chExt cx="5038725" cy="7391400"/>
          </a:xfrm>
        </p:grpSpPr>
        <p:pic>
          <p:nvPicPr>
            <p:cNvPr id="1434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390525"/>
              <a:ext cx="3883025" cy="6467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7" name="Picture 6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1600200"/>
              <a:ext cx="2371725" cy="485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1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3525" y="-533400"/>
              <a:ext cx="3800475" cy="3219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9" name="Oval Callout 7"/>
            <p:cNvSpPr>
              <a:spLocks noChangeArrowheads="1"/>
            </p:cNvSpPr>
            <p:nvPr/>
          </p:nvSpPr>
          <p:spPr bwMode="auto">
            <a:xfrm>
              <a:off x="8153400" y="1143000"/>
              <a:ext cx="609600" cy="914400"/>
            </a:xfrm>
            <a:prstGeom prst="wedgeEllipseCallout">
              <a:avLst>
                <a:gd name="adj1" fmla="val -20833"/>
                <a:gd name="adj2" fmla="val 625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S</a:t>
              </a:r>
              <a:r>
                <a:rPr lang="es-ES"/>
                <a:t>í </a:t>
              </a:r>
              <a:endParaRPr lang="en-US"/>
            </a:p>
          </p:txBody>
        </p:sp>
      </p:grp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5181600" y="2667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/>
              <a:t>A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7391400" y="38862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/>
              <a:t>B</a:t>
            </a: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1524000" y="44196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3600" b="1"/>
              <a:t>c</a:t>
            </a:r>
            <a:endParaRPr lang="en-US" sz="3600" b="1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149225"/>
            <a:ext cx="3505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dirty="0">
                <a:latin typeface="Comic Sans MS" pitchFamily="66" charset="0"/>
              </a:rPr>
              <a:t>3</a:t>
            </a:r>
            <a:r>
              <a:rPr lang="es-ES" sz="2800" dirty="0">
                <a:latin typeface="Comic Sans MS" pitchFamily="66" charset="0"/>
              </a:rPr>
              <a:t>ª persona plural – </a:t>
            </a:r>
            <a:r>
              <a:rPr lang="es-ES" sz="2800" dirty="0" smtClean="0">
                <a:solidFill>
                  <a:srgbClr val="FF3399"/>
                </a:solidFill>
                <a:latin typeface="Comic Sans MS" pitchFamily="66" charset="0"/>
              </a:rPr>
              <a:t>(grupo femenino)</a:t>
            </a:r>
            <a:endParaRPr lang="es-ES" sz="2800" dirty="0">
              <a:solidFill>
                <a:srgbClr val="FF3399"/>
              </a:solidFill>
              <a:latin typeface="Comic Sans MS" pitchFamily="66" charset="0"/>
            </a:endParaRPr>
          </a:p>
          <a:p>
            <a:pPr algn="l" eaLnBrk="1" hangingPunct="1"/>
            <a:endParaRPr lang="es-ES" sz="2800" dirty="0" smtClean="0">
              <a:latin typeface="Comic Sans MS" pitchFamily="66" charset="0"/>
            </a:endParaRPr>
          </a:p>
          <a:p>
            <a:pPr algn="l" eaLnBrk="1" hangingPunct="1"/>
            <a:r>
              <a:rPr lang="es-ES" sz="2800" dirty="0" smtClean="0">
                <a:latin typeface="Comic Sans MS" pitchFamily="66" charset="0"/>
              </a:rPr>
              <a:t>ella </a:t>
            </a:r>
            <a:r>
              <a:rPr lang="es-ES" sz="2800" dirty="0">
                <a:latin typeface="Comic Sans MS" pitchFamily="66" charset="0"/>
              </a:rPr>
              <a:t>y una más </a:t>
            </a:r>
          </a:p>
          <a:p>
            <a:pPr algn="l" eaLnBrk="1" hangingPunct="1"/>
            <a:r>
              <a:rPr lang="es-ES" sz="2800" dirty="0">
                <a:latin typeface="Comic Sans MS" pitchFamily="66" charset="0"/>
              </a:rPr>
              <a:t>ella y dos mas</a:t>
            </a:r>
          </a:p>
          <a:p>
            <a:pPr algn="l" eaLnBrk="1" hangingPunct="1"/>
            <a:r>
              <a:rPr lang="es-ES" sz="2800" dirty="0">
                <a:latin typeface="Comic Sans MS" pitchFamily="66" charset="0"/>
              </a:rPr>
              <a:t>ella y tres más</a:t>
            </a:r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3427413"/>
            <a:ext cx="185261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738" y="3427413"/>
            <a:ext cx="185261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03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6330"/>
    </mc:Choice>
    <mc:Fallback xmlns="">
      <p:transition advTm="163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7300" dirty="0" smtClean="0"/>
              <a:t>Pronombres</a:t>
            </a:r>
            <a:r>
              <a:rPr lang="es-ES" dirty="0" smtClean="0"/>
              <a:t> (personales)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141053"/>
              </p:ext>
            </p:extLst>
          </p:nvPr>
        </p:nvGraphicFramePr>
        <p:xfrm>
          <a:off x="1524000" y="1603944"/>
          <a:ext cx="6096000" cy="4910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1617133">
                <a:tc>
                  <a:txBody>
                    <a:bodyPr/>
                    <a:lstStyle/>
                    <a:p>
                      <a:r>
                        <a:rPr lang="es-ES" dirty="0" smtClean="0"/>
                        <a:t>1ª persona  </a:t>
                      </a:r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                      </a:t>
                      </a:r>
                      <a:r>
                        <a:rPr lang="es-ES" sz="2800" dirty="0" smtClean="0">
                          <a:latin typeface="Comic Sans MS" pitchFamily="66" charset="0"/>
                        </a:rPr>
                        <a:t> </a:t>
                      </a:r>
                      <a:endParaRPr lang="en-US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1ª</a:t>
                      </a:r>
                      <a:r>
                        <a:rPr lang="es-ES" baseline="0" dirty="0" smtClean="0"/>
                        <a:t> persona</a:t>
                      </a:r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</a:txBody>
                  <a:tcPr/>
                </a:tc>
              </a:tr>
              <a:tr h="1617133">
                <a:tc>
                  <a:txBody>
                    <a:bodyPr/>
                    <a:lstStyle/>
                    <a:p>
                      <a:r>
                        <a:rPr lang="es-ES" dirty="0" smtClean="0"/>
                        <a:t>2ª persona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2ª persona </a:t>
                      </a:r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pPr algn="ctr"/>
                      <a:endParaRPr lang="es-ES" sz="3200" dirty="0" smtClean="0"/>
                    </a:p>
                  </a:txBody>
                  <a:tcPr/>
                </a:tc>
              </a:tr>
              <a:tr h="1617133">
                <a:tc>
                  <a:txBody>
                    <a:bodyPr/>
                    <a:lstStyle/>
                    <a:p>
                      <a:r>
                        <a:rPr lang="es-ES" dirty="0" smtClean="0"/>
                        <a:t>3ª</a:t>
                      </a:r>
                      <a:r>
                        <a:rPr lang="es-ES" baseline="0" dirty="0" smtClean="0"/>
                        <a:t> persona</a:t>
                      </a:r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  <a:p>
                      <a:endParaRPr lang="es-E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3ª persona</a:t>
                      </a:r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14613" y="114076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70C0"/>
                </a:solidFill>
                <a:latin typeface="Comic Sans MS" pitchFamily="66" charset="0"/>
              </a:rPr>
              <a:t>singular</a:t>
            </a:r>
            <a:endParaRPr lang="en-US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114076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70C0"/>
                </a:solidFill>
                <a:latin typeface="Comic Sans MS" pitchFamily="66" charset="0"/>
              </a:rPr>
              <a:t>plural</a:t>
            </a:r>
            <a:endParaRPr lang="en-US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9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es-ES" dirty="0" err="1" smtClean="0"/>
              <a:t>áctica</a:t>
            </a:r>
            <a:r>
              <a:rPr lang="es-ES" dirty="0" smtClean="0"/>
              <a:t>- Ejemplos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Más ejemplos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1698625" y="-563563"/>
            <a:ext cx="7391400" cy="7467601"/>
            <a:chOff x="914400" y="-609600"/>
            <a:chExt cx="7391400" cy="7467600"/>
          </a:xfrm>
        </p:grpSpPr>
        <p:pic>
          <p:nvPicPr>
            <p:cNvPr id="4100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0"/>
              <a:ext cx="3778250" cy="666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1" name="Picture 1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-609600"/>
              <a:ext cx="3286125" cy="3457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18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219200"/>
              <a:ext cx="3286125" cy="563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TextBox 7"/>
            <p:cNvSpPr txBox="1">
              <a:spLocks noChangeArrowheads="1"/>
            </p:cNvSpPr>
            <p:nvPr/>
          </p:nvSpPr>
          <p:spPr bwMode="auto">
            <a:xfrm>
              <a:off x="1600200" y="2590800"/>
              <a:ext cx="914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600" b="1"/>
                <a:t>A</a:t>
              </a:r>
            </a:p>
          </p:txBody>
        </p:sp>
        <p:sp>
          <p:nvSpPr>
            <p:cNvPr id="4104" name="TextBox 8"/>
            <p:cNvSpPr txBox="1">
              <a:spLocks noChangeArrowheads="1"/>
            </p:cNvSpPr>
            <p:nvPr/>
          </p:nvSpPr>
          <p:spPr bwMode="auto">
            <a:xfrm>
              <a:off x="5638800" y="3962400"/>
              <a:ext cx="914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600" b="1"/>
                <a:t>B</a:t>
              </a:r>
            </a:p>
          </p:txBody>
        </p:sp>
        <p:sp>
          <p:nvSpPr>
            <p:cNvPr id="4105" name="Oval Callout 9"/>
            <p:cNvSpPr>
              <a:spLocks noChangeArrowheads="1"/>
            </p:cNvSpPr>
            <p:nvPr/>
          </p:nvSpPr>
          <p:spPr bwMode="auto">
            <a:xfrm>
              <a:off x="6781800" y="304800"/>
              <a:ext cx="1524000" cy="1752600"/>
            </a:xfrm>
            <a:prstGeom prst="wedgeEllipseCallout">
              <a:avLst>
                <a:gd name="adj1" fmla="val -18181"/>
                <a:gd name="adj2" fmla="val 70046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3600"/>
                <a:t>Hola !!</a:t>
              </a: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149225"/>
            <a:ext cx="41148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Comic Sans MS" pitchFamily="66" charset="0"/>
              </a:rPr>
              <a:t>2</a:t>
            </a:r>
            <a:r>
              <a:rPr lang="es-ES" sz="2800" dirty="0">
                <a:latin typeface="Comic Sans MS" pitchFamily="66" charset="0"/>
              </a:rPr>
              <a:t>ª persona singular </a:t>
            </a:r>
            <a:r>
              <a:rPr lang="es-ES" sz="20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s-ES" sz="2400" dirty="0" smtClean="0">
                <a:solidFill>
                  <a:srgbClr val="FF0000"/>
                </a:solidFill>
                <a:latin typeface="Comic Sans MS" pitchFamily="66" charset="0"/>
              </a:rPr>
              <a:t>informal </a:t>
            </a:r>
            <a:r>
              <a:rPr lang="es-ES" sz="2400" dirty="0">
                <a:solidFill>
                  <a:srgbClr val="FF0000"/>
                </a:solidFill>
                <a:latin typeface="Comic Sans MS" pitchFamily="66" charset="0"/>
              </a:rPr>
              <a:t>o </a:t>
            </a:r>
            <a:r>
              <a:rPr lang="es-ES" sz="2400" dirty="0" smtClean="0">
                <a:solidFill>
                  <a:srgbClr val="FF0000"/>
                </a:solidFill>
                <a:latin typeface="Comic Sans MS" pitchFamily="66" charset="0"/>
              </a:rPr>
              <a:t>familiar)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50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9590"/>
    </mc:Choice>
    <mc:Fallback xmlns="">
      <p:transition advTm="95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779713" y="-517525"/>
            <a:ext cx="6219825" cy="7277100"/>
            <a:chOff x="2779076" y="-518160"/>
            <a:chExt cx="6219668" cy="7277130"/>
          </a:xfrm>
        </p:grpSpPr>
        <p:pic>
          <p:nvPicPr>
            <p:cNvPr id="5124" name="Picture 1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3F3F3F"/>
                </a:clrFrom>
                <a:clrTo>
                  <a:srgbClr val="3F3F3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3681" y="815370"/>
              <a:ext cx="3675063" cy="594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9076" y="533400"/>
              <a:ext cx="3179763" cy="60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2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3801" y="-518160"/>
              <a:ext cx="3122613" cy="396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7" name="Oval Callout 5"/>
            <p:cNvSpPr>
              <a:spLocks noChangeArrowheads="1"/>
            </p:cNvSpPr>
            <p:nvPr/>
          </p:nvSpPr>
          <p:spPr bwMode="auto">
            <a:xfrm>
              <a:off x="4485004" y="91440"/>
              <a:ext cx="1219200" cy="1371600"/>
            </a:xfrm>
            <a:prstGeom prst="wedgeEllipseCallout">
              <a:avLst>
                <a:gd name="adj1" fmla="val -20833"/>
                <a:gd name="adj2" fmla="val 625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S</a:t>
              </a:r>
              <a:r>
                <a:rPr lang="es-ES"/>
                <a:t>í </a:t>
              </a:r>
              <a:endParaRPr lang="en-US"/>
            </a:p>
          </p:txBody>
        </p:sp>
        <p:sp>
          <p:nvSpPr>
            <p:cNvPr id="5128" name="TextBox 7"/>
            <p:cNvSpPr txBox="1">
              <a:spLocks noChangeArrowheads="1"/>
            </p:cNvSpPr>
            <p:nvPr/>
          </p:nvSpPr>
          <p:spPr bwMode="auto">
            <a:xfrm>
              <a:off x="5913120" y="3810000"/>
              <a:ext cx="914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600" b="1"/>
                <a:t>A</a:t>
              </a:r>
            </a:p>
          </p:txBody>
        </p:sp>
        <p:sp>
          <p:nvSpPr>
            <p:cNvPr id="5129" name="TextBox 8"/>
            <p:cNvSpPr txBox="1">
              <a:spLocks noChangeArrowheads="1"/>
            </p:cNvSpPr>
            <p:nvPr/>
          </p:nvSpPr>
          <p:spPr bwMode="auto">
            <a:xfrm>
              <a:off x="4505642" y="4062888"/>
              <a:ext cx="914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600" b="1"/>
                <a:t>B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31631"/>
            <a:ext cx="38862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omic Sans MS" pitchFamily="66" charset="0"/>
              </a:rPr>
              <a:t>2</a:t>
            </a:r>
            <a:r>
              <a:rPr lang="es-ES" sz="3200" dirty="0">
                <a:latin typeface="Comic Sans MS" pitchFamily="66" charset="0"/>
              </a:rPr>
              <a:t>ª persona singular </a:t>
            </a:r>
            <a:endParaRPr lang="es-ES" sz="3200" dirty="0" smtClean="0">
              <a:latin typeface="Comic Sans MS" pitchFamily="66" charset="0"/>
            </a:endParaRPr>
          </a:p>
          <a:p>
            <a:pPr eaLnBrk="1" hangingPunct="1"/>
            <a:r>
              <a:rPr lang="es-ES" sz="28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s-ES" sz="2800" dirty="0" smtClean="0">
                <a:solidFill>
                  <a:srgbClr val="FF0000"/>
                </a:solidFill>
                <a:latin typeface="Comic Sans MS" pitchFamily="66" charset="0"/>
              </a:rPr>
              <a:t>formal </a:t>
            </a:r>
            <a:r>
              <a:rPr lang="es-ES" sz="2800" dirty="0">
                <a:solidFill>
                  <a:srgbClr val="FF0000"/>
                </a:solidFill>
                <a:latin typeface="Comic Sans MS" pitchFamily="66" charset="0"/>
              </a:rPr>
              <a:t>en </a:t>
            </a:r>
            <a:r>
              <a:rPr lang="es-ES" sz="2800" dirty="0" smtClean="0">
                <a:solidFill>
                  <a:srgbClr val="FF0000"/>
                </a:solidFill>
                <a:latin typeface="Comic Sans MS" pitchFamily="66" charset="0"/>
              </a:rPr>
              <a:t>España)</a:t>
            </a:r>
            <a:endParaRPr lang="es-ES" sz="28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/>
            <a:endParaRPr lang="es-E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>
                <a:latin typeface="Comic Sans MS" pitchFamily="66" charset="0"/>
              </a:rPr>
              <a:t>Formal </a:t>
            </a:r>
            <a:r>
              <a:rPr lang="es-ES" sz="3200" dirty="0" smtClean="0">
                <a:latin typeface="Comic Sans MS" pitchFamily="66" charset="0"/>
              </a:rPr>
              <a:t>o </a:t>
            </a:r>
            <a:r>
              <a:rPr lang="es-ES" sz="3200" dirty="0">
                <a:latin typeface="Comic Sans MS" pitchFamily="66" charset="0"/>
              </a:rPr>
              <a:t>informal </a:t>
            </a:r>
            <a:r>
              <a:rPr lang="es-ES" sz="2400" dirty="0" smtClean="0">
                <a:solidFill>
                  <a:srgbClr val="FF0000"/>
                </a:solidFill>
                <a:latin typeface="Comic Sans MS" pitchFamily="66" charset="0"/>
              </a:rPr>
              <a:t>(centro y </a:t>
            </a:r>
            <a:r>
              <a:rPr lang="es-ES" sz="2400" dirty="0" smtClean="0">
                <a:solidFill>
                  <a:srgbClr val="FF0000"/>
                </a:solidFill>
                <a:latin typeface="Comic Sans MS" pitchFamily="66" charset="0"/>
              </a:rPr>
              <a:t>Sudamérica)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05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2040"/>
    </mc:Choice>
    <mc:Fallback xmlns="">
      <p:transition advTm="120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352800" y="-457200"/>
            <a:ext cx="5302250" cy="7010400"/>
            <a:chOff x="3352800" y="-457200"/>
            <a:chExt cx="5302250" cy="7010400"/>
          </a:xfrm>
        </p:grpSpPr>
        <p:sp>
          <p:nvSpPr>
            <p:cNvPr id="6152" name="Oval Callout 13"/>
            <p:cNvSpPr>
              <a:spLocks noChangeArrowheads="1"/>
            </p:cNvSpPr>
            <p:nvPr/>
          </p:nvSpPr>
          <p:spPr bwMode="auto">
            <a:xfrm>
              <a:off x="7239000" y="609600"/>
              <a:ext cx="1219200" cy="1371600"/>
            </a:xfrm>
            <a:prstGeom prst="wedgeEllipseCallout">
              <a:avLst>
                <a:gd name="adj1" fmla="val -20833"/>
                <a:gd name="adj2" fmla="val 625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S</a:t>
              </a:r>
              <a:r>
                <a:rPr lang="es-ES"/>
                <a:t>í </a:t>
              </a:r>
              <a:endParaRPr lang="en-US"/>
            </a:p>
          </p:txBody>
        </p:sp>
        <p:grpSp>
          <p:nvGrpSpPr>
            <p:cNvPr id="6153" name="Group 1"/>
            <p:cNvGrpSpPr>
              <a:grpSpLocks/>
            </p:cNvGrpSpPr>
            <p:nvPr/>
          </p:nvGrpSpPr>
          <p:grpSpPr bwMode="auto">
            <a:xfrm>
              <a:off x="3352800" y="-457200"/>
              <a:ext cx="5302250" cy="7010400"/>
              <a:chOff x="3352800" y="-457200"/>
              <a:chExt cx="5302250" cy="7010400"/>
            </a:xfrm>
          </p:grpSpPr>
          <p:pic>
            <p:nvPicPr>
              <p:cNvPr id="6154" name="Picture 7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800" y="466725"/>
                <a:ext cx="3560763" cy="5943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5" name="Picture 8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4000" y="914400"/>
                <a:ext cx="3321050" cy="563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6" name="Picture 10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5800" y="-457200"/>
                <a:ext cx="3133725" cy="3457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7" name="TextBox 7"/>
              <p:cNvSpPr txBox="1">
                <a:spLocks noChangeArrowheads="1"/>
              </p:cNvSpPr>
              <p:nvPr/>
            </p:nvSpPr>
            <p:spPr bwMode="auto">
              <a:xfrm>
                <a:off x="3962400" y="2743200"/>
                <a:ext cx="914400" cy="646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600" b="1"/>
                  <a:t>A</a:t>
                </a:r>
              </a:p>
            </p:txBody>
          </p:sp>
          <p:sp>
            <p:nvSpPr>
              <p:cNvPr id="6158" name="TextBox 8"/>
              <p:cNvSpPr txBox="1">
                <a:spLocks noChangeArrowheads="1"/>
              </p:cNvSpPr>
              <p:nvPr/>
            </p:nvSpPr>
            <p:spPr bwMode="auto">
              <a:xfrm>
                <a:off x="6248400" y="3657600"/>
                <a:ext cx="914400" cy="646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600" b="1"/>
                  <a:t>B</a:t>
                </a:r>
              </a:p>
            </p:txBody>
          </p: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-152400" y="1676400"/>
            <a:ext cx="2289175" cy="4686300"/>
            <a:chOff x="-152400" y="1676400"/>
            <a:chExt cx="2289175" cy="4686300"/>
          </a:xfrm>
        </p:grpSpPr>
        <p:pic>
          <p:nvPicPr>
            <p:cNvPr id="6150" name="Picture 9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0" y="1676400"/>
              <a:ext cx="2289175" cy="468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1" name="TextBox 8"/>
            <p:cNvSpPr txBox="1">
              <a:spLocks noChangeArrowheads="1"/>
            </p:cNvSpPr>
            <p:nvPr/>
          </p:nvSpPr>
          <p:spPr bwMode="auto">
            <a:xfrm>
              <a:off x="990600" y="4114800"/>
              <a:ext cx="914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sz="3600" b="1"/>
                <a:t>c</a:t>
              </a:r>
              <a:endParaRPr lang="en-US" sz="3600" b="1"/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149225"/>
            <a:ext cx="396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>
                <a:latin typeface="Comic Sans MS" pitchFamily="66" charset="0"/>
              </a:rPr>
              <a:t>3</a:t>
            </a:r>
            <a:r>
              <a:rPr lang="es-ES" sz="3200" dirty="0">
                <a:latin typeface="Comic Sans MS" pitchFamily="66" charset="0"/>
              </a:rPr>
              <a:t>ª persona singular </a:t>
            </a:r>
            <a:r>
              <a:rPr lang="es-ES" sz="28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s-ES" sz="2800" dirty="0" smtClean="0">
                <a:solidFill>
                  <a:srgbClr val="FF0000"/>
                </a:solidFill>
                <a:latin typeface="Comic Sans MS" pitchFamily="66" charset="0"/>
              </a:rPr>
              <a:t>masculino)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62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2650"/>
    </mc:Choice>
    <mc:Fallback xmlns="">
      <p:transition advTm="126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7"/>
          <p:cNvSpPr txBox="1">
            <a:spLocks noChangeArrowheads="1"/>
          </p:cNvSpPr>
          <p:nvPr/>
        </p:nvSpPr>
        <p:spPr bwMode="auto">
          <a:xfrm>
            <a:off x="4038600" y="25146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/>
              <a:t>A</a:t>
            </a:r>
          </a:p>
        </p:txBody>
      </p: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6324600" y="3429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/>
              <a:t>B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447800"/>
            <a:ext cx="2800350" cy="4953000"/>
            <a:chOff x="0" y="1447800"/>
            <a:chExt cx="2800350" cy="4953000"/>
          </a:xfrm>
        </p:grpSpPr>
        <p:pic>
          <p:nvPicPr>
            <p:cNvPr id="718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2800350" cy="495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2" name="TextBox 8"/>
            <p:cNvSpPr txBox="1">
              <a:spLocks noChangeArrowheads="1"/>
            </p:cNvSpPr>
            <p:nvPr/>
          </p:nvSpPr>
          <p:spPr bwMode="auto">
            <a:xfrm>
              <a:off x="1295400" y="3962400"/>
              <a:ext cx="914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sz="3600" b="1"/>
                <a:t>c</a:t>
              </a:r>
              <a:endParaRPr lang="en-US" sz="3600" b="1"/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1" y="149225"/>
            <a:ext cx="40386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omic Sans MS" pitchFamily="66" charset="0"/>
              </a:rPr>
              <a:t>3</a:t>
            </a:r>
            <a:r>
              <a:rPr lang="es-ES" sz="3200" dirty="0">
                <a:latin typeface="Comic Sans MS" pitchFamily="66" charset="0"/>
              </a:rPr>
              <a:t>ª persona </a:t>
            </a:r>
            <a:r>
              <a:rPr lang="es-ES" sz="3200" dirty="0" smtClean="0">
                <a:latin typeface="Comic Sans MS" pitchFamily="66" charset="0"/>
              </a:rPr>
              <a:t>singular</a:t>
            </a:r>
          </a:p>
          <a:p>
            <a:pPr algn="ctr" eaLnBrk="1" hangingPunct="1"/>
            <a:r>
              <a:rPr lang="es-ES" sz="2800" dirty="0" smtClean="0">
                <a:solidFill>
                  <a:srgbClr val="FF0000"/>
                </a:solidFill>
                <a:latin typeface="Comic Sans MS" pitchFamily="66" charset="0"/>
              </a:rPr>
              <a:t>(femenino)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763963" y="-577850"/>
            <a:ext cx="5073650" cy="6831013"/>
            <a:chOff x="3505200" y="-609600"/>
            <a:chExt cx="5073650" cy="6830536"/>
          </a:xfrm>
        </p:grpSpPr>
        <p:pic>
          <p:nvPicPr>
            <p:cNvPr id="7175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-609600"/>
              <a:ext cx="3600450" cy="3457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76" name="Group 1"/>
            <p:cNvGrpSpPr>
              <a:grpSpLocks/>
            </p:cNvGrpSpPr>
            <p:nvPr/>
          </p:nvGrpSpPr>
          <p:grpSpPr bwMode="auto">
            <a:xfrm>
              <a:off x="3505200" y="505936"/>
              <a:ext cx="5073650" cy="5715000"/>
              <a:chOff x="3505200" y="505936"/>
              <a:chExt cx="5073650" cy="5715000"/>
            </a:xfrm>
          </p:grpSpPr>
          <p:pic>
            <p:nvPicPr>
              <p:cNvPr id="7177" name="Picture 5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5200" y="505936"/>
                <a:ext cx="3328988" cy="5543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8" name="Picture 6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7800" y="582136"/>
                <a:ext cx="3321050" cy="563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79" name="Oval Callout 6"/>
              <p:cNvSpPr>
                <a:spLocks noChangeArrowheads="1"/>
              </p:cNvSpPr>
              <p:nvPr/>
            </p:nvSpPr>
            <p:spPr bwMode="auto">
              <a:xfrm>
                <a:off x="7239000" y="582136"/>
                <a:ext cx="1219200" cy="1371600"/>
              </a:xfrm>
              <a:prstGeom prst="wedgeEllipseCallout">
                <a:avLst>
                  <a:gd name="adj1" fmla="val -20833"/>
                  <a:gd name="adj2" fmla="val 625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en-US"/>
                  <a:t>S</a:t>
                </a:r>
                <a:r>
                  <a:rPr lang="es-ES"/>
                  <a:t>í </a:t>
                </a:r>
                <a:endParaRPr lang="en-US"/>
              </a:p>
            </p:txBody>
          </p:sp>
          <p:sp>
            <p:nvSpPr>
              <p:cNvPr id="7180" name="TextBox 8"/>
              <p:cNvSpPr txBox="1">
                <a:spLocks noChangeArrowheads="1"/>
              </p:cNvSpPr>
              <p:nvPr/>
            </p:nvSpPr>
            <p:spPr bwMode="auto">
              <a:xfrm>
                <a:off x="6324600" y="3401536"/>
                <a:ext cx="914400" cy="646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sz="3600" b="1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1553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1450"/>
    </mc:Choice>
    <mc:Fallback xmlns="">
      <p:transition advTm="214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589338" y="566738"/>
            <a:ext cx="4743450" cy="6705600"/>
            <a:chOff x="3590130" y="566737"/>
            <a:chExt cx="4743451" cy="6705600"/>
          </a:xfrm>
        </p:grpSpPr>
        <p:pic>
          <p:nvPicPr>
            <p:cNvPr id="8200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0130" y="566737"/>
              <a:ext cx="3317875" cy="670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1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9068" y="762000"/>
              <a:ext cx="3084513" cy="6315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-533400"/>
            <a:ext cx="42767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49225"/>
            <a:ext cx="3352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>
                <a:latin typeface="Comic Sans MS" pitchFamily="66" charset="0"/>
              </a:rPr>
              <a:t>1</a:t>
            </a:r>
            <a:r>
              <a:rPr lang="es-ES" sz="3200" dirty="0">
                <a:latin typeface="Comic Sans MS" pitchFamily="66" charset="0"/>
              </a:rPr>
              <a:t>ª persona plural </a:t>
            </a:r>
            <a:r>
              <a:rPr lang="es-ES" sz="2800" dirty="0" smtClean="0">
                <a:solidFill>
                  <a:srgbClr val="0070C0"/>
                </a:solidFill>
                <a:latin typeface="Comic Sans MS" pitchFamily="66" charset="0"/>
              </a:rPr>
              <a:t>(grupo masculino)</a:t>
            </a:r>
          </a:p>
          <a:p>
            <a:pPr algn="ctr" eaLnBrk="1" hangingPunct="1"/>
            <a:r>
              <a:rPr lang="es-ES" sz="2400" dirty="0" smtClean="0">
                <a:solidFill>
                  <a:srgbClr val="00B0F0"/>
                </a:solidFill>
                <a:latin typeface="Comic Sans MS" pitchFamily="66" charset="0"/>
              </a:rPr>
              <a:t>(Grupo mixto: Chicos y chicas)</a:t>
            </a:r>
            <a:endParaRPr lang="es-ES" dirty="0">
              <a:solidFill>
                <a:srgbClr val="00B0F0"/>
              </a:solidFill>
              <a:latin typeface="Comic Sans MS" pitchFamily="66" charset="0"/>
            </a:endParaRPr>
          </a:p>
          <a:p>
            <a:pPr eaLnBrk="1" hangingPunct="1"/>
            <a:endParaRPr lang="es-E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>
                <a:latin typeface="Comic Sans MS" pitchFamily="66" charset="0"/>
              </a:rPr>
              <a:t>Yo </a:t>
            </a:r>
            <a:r>
              <a:rPr lang="en-US" sz="3200" dirty="0">
                <a:latin typeface="Comic Sans MS" pitchFamily="66" charset="0"/>
              </a:rPr>
              <a:t>y </a:t>
            </a:r>
            <a:r>
              <a:rPr lang="en-US" sz="3200" dirty="0" err="1">
                <a:latin typeface="Comic Sans MS" pitchFamily="66" charset="0"/>
              </a:rPr>
              <a:t>uno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más</a:t>
            </a:r>
            <a:endParaRPr lang="en-U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>
                <a:latin typeface="Comic Sans MS" pitchFamily="66" charset="0"/>
              </a:rPr>
              <a:t>Yo </a:t>
            </a:r>
            <a:r>
              <a:rPr lang="en-US" sz="3200" dirty="0">
                <a:latin typeface="Comic Sans MS" pitchFamily="66" charset="0"/>
              </a:rPr>
              <a:t>y dos m</a:t>
            </a:r>
            <a:r>
              <a:rPr lang="es-ES" sz="3200" dirty="0" err="1">
                <a:latin typeface="Comic Sans MS" pitchFamily="66" charset="0"/>
              </a:rPr>
              <a:t>ás</a:t>
            </a:r>
            <a:endParaRPr lang="es-E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>
                <a:latin typeface="Comic Sans MS" pitchFamily="66" charset="0"/>
              </a:rPr>
              <a:t>Yo </a:t>
            </a:r>
            <a:r>
              <a:rPr lang="en-US" sz="3200" dirty="0">
                <a:latin typeface="Comic Sans MS" pitchFamily="66" charset="0"/>
              </a:rPr>
              <a:t>y </a:t>
            </a:r>
            <a:r>
              <a:rPr lang="en-US" sz="3200" dirty="0" err="1">
                <a:latin typeface="Comic Sans MS" pitchFamily="66" charset="0"/>
              </a:rPr>
              <a:t>tres</a:t>
            </a:r>
            <a:r>
              <a:rPr lang="en-US" sz="3200" dirty="0">
                <a:latin typeface="Comic Sans MS" pitchFamily="66" charset="0"/>
              </a:rPr>
              <a:t> m</a:t>
            </a:r>
            <a:r>
              <a:rPr lang="es-ES" sz="3200" dirty="0" err="1">
                <a:latin typeface="Comic Sans MS" pitchFamily="66" charset="0"/>
              </a:rPr>
              <a:t>ás</a:t>
            </a:r>
            <a:r>
              <a:rPr lang="en-US" sz="3200" dirty="0">
                <a:latin typeface="Comic Sans MS" pitchFamily="66" charset="0"/>
              </a:rPr>
              <a:t> </a:t>
            </a: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5410200" y="43434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/>
              <a:t>A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58701">
            <a:off x="6791325" y="739775"/>
            <a:ext cx="2635250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8560">
            <a:off x="2292350" y="1063625"/>
            <a:ext cx="3338513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959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1400"/>
    </mc:Choice>
    <mc:Fallback xmlns="">
      <p:transition advTm="114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51275" y="1371600"/>
            <a:ext cx="4976813" cy="5905500"/>
            <a:chOff x="3851178" y="1371601"/>
            <a:chExt cx="4977113" cy="5905500"/>
          </a:xfrm>
        </p:grpSpPr>
        <p:pic>
          <p:nvPicPr>
            <p:cNvPr id="9223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38560">
              <a:off x="3851178" y="1371601"/>
              <a:ext cx="3338513" cy="590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58701">
              <a:off x="6193041" y="1733550"/>
              <a:ext cx="2635250" cy="518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-160338"/>
            <a:ext cx="4295775" cy="342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49225"/>
            <a:ext cx="35814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>
                <a:latin typeface="Comic Sans MS" pitchFamily="66" charset="0"/>
              </a:rPr>
              <a:t>1</a:t>
            </a:r>
            <a:r>
              <a:rPr lang="es-ES" sz="3200" dirty="0">
                <a:latin typeface="Comic Sans MS" pitchFamily="66" charset="0"/>
              </a:rPr>
              <a:t>ª persona plural </a:t>
            </a:r>
            <a:r>
              <a:rPr lang="es-ES" sz="2400" dirty="0" smtClean="0">
                <a:solidFill>
                  <a:srgbClr val="C00000"/>
                </a:solidFill>
                <a:latin typeface="Comic Sans MS" pitchFamily="66" charset="0"/>
              </a:rPr>
              <a:t>(grupo femenino)</a:t>
            </a:r>
            <a:endParaRPr lang="es-ES" sz="2400" dirty="0">
              <a:solidFill>
                <a:srgbClr val="C00000"/>
              </a:solidFill>
              <a:latin typeface="Comic Sans MS" pitchFamily="66" charset="0"/>
            </a:endParaRPr>
          </a:p>
          <a:p>
            <a:pPr eaLnBrk="1" hangingPunct="1"/>
            <a:endParaRPr lang="es-E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>
                <a:latin typeface="Comic Sans MS" pitchFamily="66" charset="0"/>
              </a:rPr>
              <a:t>yo </a:t>
            </a:r>
            <a:r>
              <a:rPr lang="en-US" sz="3200" dirty="0">
                <a:latin typeface="Comic Sans MS" pitchFamily="66" charset="0"/>
              </a:rPr>
              <a:t>y </a:t>
            </a:r>
            <a:r>
              <a:rPr lang="en-US" sz="3200" dirty="0" err="1">
                <a:latin typeface="Comic Sans MS" pitchFamily="66" charset="0"/>
              </a:rPr>
              <a:t>una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más</a:t>
            </a:r>
            <a:endParaRPr lang="en-U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>
                <a:latin typeface="Comic Sans MS" pitchFamily="66" charset="0"/>
              </a:rPr>
              <a:t>Yo </a:t>
            </a:r>
            <a:r>
              <a:rPr lang="en-US" sz="3200" dirty="0">
                <a:latin typeface="Comic Sans MS" pitchFamily="66" charset="0"/>
              </a:rPr>
              <a:t>y dos m</a:t>
            </a:r>
            <a:r>
              <a:rPr lang="es-ES" sz="3200" dirty="0" err="1">
                <a:latin typeface="Comic Sans MS" pitchFamily="66" charset="0"/>
              </a:rPr>
              <a:t>ás</a:t>
            </a:r>
            <a:endParaRPr lang="es-E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>
                <a:latin typeface="Comic Sans MS" pitchFamily="66" charset="0"/>
              </a:rPr>
              <a:t>Yo </a:t>
            </a:r>
            <a:r>
              <a:rPr lang="en-US" sz="3200" dirty="0">
                <a:latin typeface="Comic Sans MS" pitchFamily="66" charset="0"/>
              </a:rPr>
              <a:t>y </a:t>
            </a:r>
            <a:r>
              <a:rPr lang="en-US" sz="3200" dirty="0" err="1">
                <a:latin typeface="Comic Sans MS" pitchFamily="66" charset="0"/>
              </a:rPr>
              <a:t>tres</a:t>
            </a:r>
            <a:r>
              <a:rPr lang="en-US" sz="3200" dirty="0">
                <a:latin typeface="Comic Sans MS" pitchFamily="66" charset="0"/>
              </a:rPr>
              <a:t> m</a:t>
            </a:r>
            <a:r>
              <a:rPr lang="es-ES" sz="3200" dirty="0" err="1">
                <a:latin typeface="Comic Sans MS" pitchFamily="66" charset="0"/>
              </a:rPr>
              <a:t>ás</a:t>
            </a:r>
            <a:r>
              <a:rPr lang="en-US" sz="3200" dirty="0">
                <a:latin typeface="Comic Sans MS" pitchFamily="66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58701">
            <a:off x="2916238" y="1822450"/>
            <a:ext cx="26352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58701">
            <a:off x="7343775" y="1736725"/>
            <a:ext cx="263525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850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3040"/>
    </mc:Choice>
    <mc:Fallback xmlns="">
      <p:transition advTm="130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818063" y="931863"/>
            <a:ext cx="4371975" cy="6096000"/>
            <a:chOff x="4163534" y="589756"/>
            <a:chExt cx="4371976" cy="6096000"/>
          </a:xfrm>
        </p:grpSpPr>
        <p:pic>
          <p:nvPicPr>
            <p:cNvPr id="10253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3534" y="1275556"/>
              <a:ext cx="3059113" cy="541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4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9785" y="1275556"/>
              <a:ext cx="2625725" cy="516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5" name="Oval Callout 6"/>
            <p:cNvSpPr>
              <a:spLocks noChangeArrowheads="1"/>
            </p:cNvSpPr>
            <p:nvPr/>
          </p:nvSpPr>
          <p:spPr bwMode="auto">
            <a:xfrm>
              <a:off x="5562600" y="589756"/>
              <a:ext cx="1219200" cy="1371600"/>
            </a:xfrm>
            <a:prstGeom prst="wedgeEllipseCallout">
              <a:avLst>
                <a:gd name="adj1" fmla="val -20833"/>
                <a:gd name="adj2" fmla="val 625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Hola </a:t>
              </a:r>
              <a:r>
                <a:rPr lang="es-ES"/>
                <a:t> </a:t>
              </a:r>
              <a:endParaRPr lang="en-US"/>
            </a:p>
          </p:txBody>
        </p:sp>
      </p:grpSp>
      <p:sp>
        <p:nvSpPr>
          <p:cNvPr id="10243" name="TextBox 7"/>
          <p:cNvSpPr txBox="1">
            <a:spLocks noChangeArrowheads="1"/>
          </p:cNvSpPr>
          <p:nvPr/>
        </p:nvSpPr>
        <p:spPr bwMode="auto">
          <a:xfrm>
            <a:off x="3357563" y="3008313"/>
            <a:ext cx="91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/>
              <a:t>A</a:t>
            </a: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5453063" y="3979863"/>
            <a:ext cx="914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/>
              <a:t>B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500313" y="155575"/>
            <a:ext cx="4325937" cy="7164388"/>
            <a:chOff x="2020883" y="149602"/>
            <a:chExt cx="4326727" cy="7164804"/>
          </a:xfrm>
        </p:grpSpPr>
        <p:pic>
          <p:nvPicPr>
            <p:cNvPr id="10249" name="Picture 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0883" y="646906"/>
              <a:ext cx="3778250" cy="666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50" name="Group 5"/>
            <p:cNvGrpSpPr>
              <a:grpSpLocks/>
            </p:cNvGrpSpPr>
            <p:nvPr/>
          </p:nvGrpSpPr>
          <p:grpSpPr bwMode="auto">
            <a:xfrm>
              <a:off x="3985410" y="149602"/>
              <a:ext cx="2362200" cy="1371600"/>
              <a:chOff x="4067023" y="764382"/>
              <a:chExt cx="2362200" cy="1371600"/>
            </a:xfrm>
          </p:grpSpPr>
          <p:sp>
            <p:nvSpPr>
              <p:cNvPr id="2" name="Rounded Rectangular Callout 1"/>
              <p:cNvSpPr/>
              <p:nvPr/>
            </p:nvSpPr>
            <p:spPr bwMode="auto">
              <a:xfrm>
                <a:off x="4066592" y="764382"/>
                <a:ext cx="2362631" cy="1371680"/>
              </a:xfrm>
              <a:prstGeom prst="wedgeRoundRectCallout">
                <a:avLst>
                  <a:gd name="adj1" fmla="val -46600"/>
                  <a:gd name="adj2" fmla="val 99096"/>
                  <a:gd name="adj3" fmla="val 1666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2" name="TextBox 2"/>
              <p:cNvSpPr txBox="1">
                <a:spLocks noChangeArrowheads="1"/>
              </p:cNvSpPr>
              <p:nvPr/>
            </p:nvSpPr>
            <p:spPr bwMode="auto">
              <a:xfrm>
                <a:off x="4188936" y="1043720"/>
                <a:ext cx="217804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ES" sz="3600">
                    <a:latin typeface="Comic Sans MS" pitchFamily="66" charset="0"/>
                  </a:rPr>
                  <a:t>vosotros</a:t>
                </a:r>
                <a:endParaRPr lang="en-US" sz="3600">
                  <a:latin typeface="Comic Sans MS" pitchFamily="66" charset="0"/>
                </a:endParaRPr>
              </a:p>
            </p:txBody>
          </p:sp>
        </p:grp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149225"/>
            <a:ext cx="3814763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>
                <a:latin typeface="Comic Sans MS" pitchFamily="66" charset="0"/>
              </a:rPr>
              <a:t>2</a:t>
            </a:r>
            <a:r>
              <a:rPr lang="es-ES" sz="3200" dirty="0">
                <a:latin typeface="Comic Sans MS" pitchFamily="66" charset="0"/>
              </a:rPr>
              <a:t>ª persona plural </a:t>
            </a:r>
            <a:r>
              <a:rPr lang="es-ES" sz="2800" dirty="0">
                <a:solidFill>
                  <a:srgbClr val="0070C0"/>
                </a:solidFill>
                <a:latin typeface="Comic Sans MS" pitchFamily="66" charset="0"/>
              </a:rPr>
              <a:t>(</a:t>
            </a:r>
            <a:r>
              <a:rPr lang="es-ES" sz="2800" dirty="0" smtClean="0">
                <a:solidFill>
                  <a:srgbClr val="0070C0"/>
                </a:solidFill>
                <a:latin typeface="Comic Sans MS" pitchFamily="66" charset="0"/>
              </a:rPr>
              <a:t>España- informal)</a:t>
            </a:r>
          </a:p>
          <a:p>
            <a:pPr algn="ctr" eaLnBrk="1" hangingPunct="1"/>
            <a:r>
              <a:rPr lang="es-ES" sz="2800" dirty="0" smtClean="0">
                <a:solidFill>
                  <a:srgbClr val="0070C0"/>
                </a:solidFill>
                <a:latin typeface="Comic Sans MS" pitchFamily="66" charset="0"/>
              </a:rPr>
              <a:t>(grupo masculino)</a:t>
            </a:r>
          </a:p>
          <a:p>
            <a:pPr algn="ctr" eaLnBrk="1" hangingPunct="1"/>
            <a:r>
              <a:rPr lang="es-ES" sz="2800" dirty="0" smtClean="0">
                <a:latin typeface="Comic Sans MS" pitchFamily="66" charset="0"/>
              </a:rPr>
              <a:t>  </a:t>
            </a:r>
            <a:r>
              <a:rPr lang="es-ES" sz="2400" dirty="0" smtClean="0">
                <a:solidFill>
                  <a:srgbClr val="002060"/>
                </a:solidFill>
                <a:latin typeface="Comic Sans MS" pitchFamily="66" charset="0"/>
              </a:rPr>
              <a:t>(Grupo mixto:</a:t>
            </a:r>
            <a:endParaRPr lang="es-ES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/>
            <a:r>
              <a:rPr lang="es-ES" sz="2400" dirty="0">
                <a:solidFill>
                  <a:srgbClr val="002060"/>
                </a:solidFill>
                <a:latin typeface="Comic Sans MS" pitchFamily="66" charset="0"/>
              </a:rPr>
              <a:t>masculino y </a:t>
            </a:r>
            <a:r>
              <a:rPr lang="es-ES" sz="2400" dirty="0" smtClean="0">
                <a:solidFill>
                  <a:srgbClr val="002060"/>
                </a:solidFill>
                <a:latin typeface="Comic Sans MS" pitchFamily="66" charset="0"/>
              </a:rPr>
              <a:t>femenino)</a:t>
            </a:r>
            <a:endParaRPr lang="es-ES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 algn="l" eaLnBrk="1" hangingPunct="1"/>
            <a:endParaRPr lang="es-ES" sz="3200" dirty="0">
              <a:latin typeface="Comic Sans MS" pitchFamily="66" charset="0"/>
            </a:endParaRPr>
          </a:p>
          <a:p>
            <a:pPr algn="l" eaLnBrk="1" hangingPunct="1"/>
            <a:r>
              <a:rPr lang="es-ES" sz="3200" dirty="0">
                <a:latin typeface="Comic Sans MS" pitchFamily="66" charset="0"/>
              </a:rPr>
              <a:t>tú </a:t>
            </a:r>
            <a:r>
              <a:rPr lang="en-US" sz="3200" dirty="0">
                <a:latin typeface="Comic Sans MS" pitchFamily="66" charset="0"/>
              </a:rPr>
              <a:t>y </a:t>
            </a:r>
            <a:r>
              <a:rPr lang="en-US" sz="3200" dirty="0" err="1">
                <a:latin typeface="Comic Sans MS" pitchFamily="66" charset="0"/>
              </a:rPr>
              <a:t>uno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más</a:t>
            </a:r>
            <a:endParaRPr lang="en-US" sz="3200" dirty="0">
              <a:latin typeface="Comic Sans MS" pitchFamily="66" charset="0"/>
            </a:endParaRPr>
          </a:p>
          <a:p>
            <a:pPr algn="l" eaLnBrk="1" hangingPunct="1"/>
            <a:r>
              <a:rPr lang="es-ES" sz="3200" dirty="0">
                <a:latin typeface="Comic Sans MS" pitchFamily="66" charset="0"/>
              </a:rPr>
              <a:t>tú </a:t>
            </a:r>
            <a:r>
              <a:rPr lang="en-US" sz="3200" dirty="0">
                <a:latin typeface="Comic Sans MS" pitchFamily="66" charset="0"/>
              </a:rPr>
              <a:t>y dos m</a:t>
            </a:r>
            <a:r>
              <a:rPr lang="es-ES" sz="3200" dirty="0" err="1">
                <a:latin typeface="Comic Sans MS" pitchFamily="66" charset="0"/>
              </a:rPr>
              <a:t>ás</a:t>
            </a:r>
            <a:endParaRPr lang="es-ES" sz="3200" dirty="0">
              <a:latin typeface="Comic Sans MS" pitchFamily="66" charset="0"/>
            </a:endParaRPr>
          </a:p>
          <a:p>
            <a:pPr algn="l" eaLnBrk="1" hangingPunct="1"/>
            <a:r>
              <a:rPr lang="es-ES" sz="3200" dirty="0">
                <a:latin typeface="Comic Sans MS" pitchFamily="66" charset="0"/>
              </a:rPr>
              <a:t>tú </a:t>
            </a:r>
            <a:r>
              <a:rPr lang="en-US" sz="3200" dirty="0">
                <a:latin typeface="Comic Sans MS" pitchFamily="66" charset="0"/>
              </a:rPr>
              <a:t>y </a:t>
            </a:r>
            <a:r>
              <a:rPr lang="en-US" sz="3200" dirty="0" err="1">
                <a:latin typeface="Comic Sans MS" pitchFamily="66" charset="0"/>
              </a:rPr>
              <a:t>tres</a:t>
            </a:r>
            <a:r>
              <a:rPr lang="en-US" sz="3200" dirty="0">
                <a:latin typeface="Comic Sans MS" pitchFamily="66" charset="0"/>
              </a:rPr>
              <a:t> m</a:t>
            </a:r>
            <a:r>
              <a:rPr lang="es-ES" sz="3200" dirty="0" err="1">
                <a:latin typeface="Comic Sans MS" pitchFamily="66" charset="0"/>
              </a:rPr>
              <a:t>ás</a:t>
            </a:r>
            <a:r>
              <a:rPr lang="en-US" sz="3200" dirty="0">
                <a:latin typeface="Comic Sans MS" pitchFamily="66" charset="0"/>
              </a:rPr>
              <a:t> </a:t>
            </a: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978150"/>
            <a:ext cx="24860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0" y="4319588"/>
            <a:ext cx="1508125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686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2260"/>
    </mc:Choice>
    <mc:Fallback xmlns="">
      <p:transition advTm="122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7"/>
          <p:cNvSpPr txBox="1">
            <a:spLocks noChangeArrowheads="1"/>
          </p:cNvSpPr>
          <p:nvPr/>
        </p:nvSpPr>
        <p:spPr bwMode="auto">
          <a:xfrm>
            <a:off x="3357563" y="3008313"/>
            <a:ext cx="91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/>
              <a:t>A</a:t>
            </a:r>
          </a:p>
        </p:txBody>
      </p:sp>
      <p:sp>
        <p:nvSpPr>
          <p:cNvPr id="11267" name="TextBox 8"/>
          <p:cNvSpPr txBox="1">
            <a:spLocks noChangeArrowheads="1"/>
          </p:cNvSpPr>
          <p:nvPr/>
        </p:nvSpPr>
        <p:spPr bwMode="auto">
          <a:xfrm>
            <a:off x="5453063" y="3979863"/>
            <a:ext cx="914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/>
              <a:t>B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325688" y="149225"/>
            <a:ext cx="7169150" cy="7164388"/>
            <a:chOff x="2020883" y="149602"/>
            <a:chExt cx="7169147" cy="7164804"/>
          </a:xfrm>
        </p:grpSpPr>
        <p:grpSp>
          <p:nvGrpSpPr>
            <p:cNvPr id="11272" name="Group 3"/>
            <p:cNvGrpSpPr>
              <a:grpSpLocks/>
            </p:cNvGrpSpPr>
            <p:nvPr/>
          </p:nvGrpSpPr>
          <p:grpSpPr bwMode="auto">
            <a:xfrm>
              <a:off x="4818054" y="932656"/>
              <a:ext cx="4371976" cy="6096000"/>
              <a:chOff x="4163534" y="589756"/>
              <a:chExt cx="4371976" cy="6096000"/>
            </a:xfrm>
          </p:grpSpPr>
          <p:pic>
            <p:nvPicPr>
              <p:cNvPr id="11277" name="Picture 6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3534" y="1275556"/>
                <a:ext cx="3059113" cy="541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8" name="Picture 7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09785" y="1275556"/>
                <a:ext cx="2625725" cy="5162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9" name="Oval Callout 6"/>
              <p:cNvSpPr>
                <a:spLocks noChangeArrowheads="1"/>
              </p:cNvSpPr>
              <p:nvPr/>
            </p:nvSpPr>
            <p:spPr bwMode="auto">
              <a:xfrm>
                <a:off x="5562600" y="589756"/>
                <a:ext cx="1219200" cy="1371600"/>
              </a:xfrm>
              <a:prstGeom prst="wedgeEllipseCallout">
                <a:avLst>
                  <a:gd name="adj1" fmla="val -20833"/>
                  <a:gd name="adj2" fmla="val 625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en-US"/>
                  <a:t>Hola </a:t>
                </a:r>
                <a:r>
                  <a:rPr lang="es-ES"/>
                  <a:t> </a:t>
                </a:r>
                <a:endParaRPr lang="en-US"/>
              </a:p>
            </p:txBody>
          </p:sp>
        </p:grpSp>
        <p:pic>
          <p:nvPicPr>
            <p:cNvPr id="11273" name="Picture 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0883" y="646906"/>
              <a:ext cx="3778250" cy="666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74" name="Group 5"/>
            <p:cNvGrpSpPr>
              <a:grpSpLocks/>
            </p:cNvGrpSpPr>
            <p:nvPr/>
          </p:nvGrpSpPr>
          <p:grpSpPr bwMode="auto">
            <a:xfrm>
              <a:off x="3985410" y="149602"/>
              <a:ext cx="2362200" cy="1371600"/>
              <a:chOff x="4067023" y="764382"/>
              <a:chExt cx="2362200" cy="1371600"/>
            </a:xfrm>
          </p:grpSpPr>
          <p:sp>
            <p:nvSpPr>
              <p:cNvPr id="2" name="Rounded Rectangular Callout 1"/>
              <p:cNvSpPr/>
              <p:nvPr/>
            </p:nvSpPr>
            <p:spPr bwMode="auto">
              <a:xfrm>
                <a:off x="4066232" y="764382"/>
                <a:ext cx="2362199" cy="1371680"/>
              </a:xfrm>
              <a:prstGeom prst="wedgeRoundRectCallout">
                <a:avLst>
                  <a:gd name="adj1" fmla="val -46600"/>
                  <a:gd name="adj2" fmla="val 99096"/>
                  <a:gd name="adj3" fmla="val 1666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6" name="TextBox 2"/>
              <p:cNvSpPr txBox="1">
                <a:spLocks noChangeArrowheads="1"/>
              </p:cNvSpPr>
              <p:nvPr/>
            </p:nvSpPr>
            <p:spPr bwMode="auto">
              <a:xfrm>
                <a:off x="4188936" y="1043720"/>
                <a:ext cx="217804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ES" sz="3600">
                    <a:latin typeface="Comic Sans MS" pitchFamily="66" charset="0"/>
                  </a:rPr>
                  <a:t>vosotras</a:t>
                </a:r>
                <a:endParaRPr lang="en-US" sz="3600">
                  <a:latin typeface="Comic Sans MS" pitchFamily="66" charset="0"/>
                </a:endParaRPr>
              </a:p>
            </p:txBody>
          </p:sp>
        </p:grp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200" y="35169"/>
            <a:ext cx="35052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omic Sans MS" pitchFamily="66" charset="0"/>
              </a:rPr>
              <a:t>2</a:t>
            </a:r>
            <a:r>
              <a:rPr lang="es-ES" sz="3200" dirty="0">
                <a:latin typeface="Comic Sans MS" pitchFamily="66" charset="0"/>
              </a:rPr>
              <a:t>ª persona plural </a:t>
            </a:r>
            <a:endParaRPr lang="es-ES" sz="3200" dirty="0" smtClean="0">
              <a:latin typeface="Comic Sans MS" pitchFamily="66" charset="0"/>
            </a:endParaRPr>
          </a:p>
          <a:p>
            <a:pPr algn="ctr" eaLnBrk="1" hangingPunct="1"/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(informal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en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España) </a:t>
            </a:r>
          </a:p>
          <a:p>
            <a:pPr eaLnBrk="1" hangingPunct="1"/>
            <a:r>
              <a:rPr lang="es-ES" sz="3200" dirty="0" smtClean="0">
                <a:solidFill>
                  <a:srgbClr val="FF3399"/>
                </a:solidFill>
                <a:latin typeface="Comic Sans MS" pitchFamily="66" charset="0"/>
              </a:rPr>
              <a:t>(grupo femenino)</a:t>
            </a:r>
            <a:endParaRPr lang="es-ES" sz="3200" dirty="0">
              <a:solidFill>
                <a:srgbClr val="FF3399"/>
              </a:solidFill>
              <a:latin typeface="Comic Sans MS" pitchFamily="66" charset="0"/>
            </a:endParaRPr>
          </a:p>
          <a:p>
            <a:pPr eaLnBrk="1" hangingPunct="1"/>
            <a:endParaRPr lang="es-E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>
                <a:latin typeface="Comic Sans MS" pitchFamily="66" charset="0"/>
              </a:rPr>
              <a:t>tú </a:t>
            </a:r>
            <a:r>
              <a:rPr lang="en-US" sz="3200" dirty="0">
                <a:latin typeface="Comic Sans MS" pitchFamily="66" charset="0"/>
              </a:rPr>
              <a:t>y </a:t>
            </a:r>
            <a:r>
              <a:rPr lang="en-US" sz="3200" dirty="0" err="1">
                <a:latin typeface="Comic Sans MS" pitchFamily="66" charset="0"/>
              </a:rPr>
              <a:t>uno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más</a:t>
            </a:r>
            <a:endParaRPr lang="en-U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>
                <a:latin typeface="Comic Sans MS" pitchFamily="66" charset="0"/>
              </a:rPr>
              <a:t>tú </a:t>
            </a:r>
            <a:r>
              <a:rPr lang="en-US" sz="3200" dirty="0">
                <a:latin typeface="Comic Sans MS" pitchFamily="66" charset="0"/>
              </a:rPr>
              <a:t>y dos m</a:t>
            </a:r>
            <a:r>
              <a:rPr lang="es-ES" sz="3200" dirty="0" err="1">
                <a:latin typeface="Comic Sans MS" pitchFamily="66" charset="0"/>
              </a:rPr>
              <a:t>ás</a:t>
            </a:r>
            <a:endParaRPr lang="es-ES" sz="3200" dirty="0">
              <a:latin typeface="Comic Sans MS" pitchFamily="66" charset="0"/>
            </a:endParaRPr>
          </a:p>
          <a:p>
            <a:pPr eaLnBrk="1" hangingPunct="1"/>
            <a:r>
              <a:rPr lang="es-ES" sz="3200" dirty="0">
                <a:latin typeface="Comic Sans MS" pitchFamily="66" charset="0"/>
              </a:rPr>
              <a:t>tú </a:t>
            </a:r>
            <a:r>
              <a:rPr lang="en-US" sz="3200" dirty="0">
                <a:latin typeface="Comic Sans MS" pitchFamily="66" charset="0"/>
              </a:rPr>
              <a:t>y </a:t>
            </a:r>
            <a:r>
              <a:rPr lang="en-US" sz="3200" dirty="0" err="1">
                <a:latin typeface="Comic Sans MS" pitchFamily="66" charset="0"/>
              </a:rPr>
              <a:t>tres</a:t>
            </a:r>
            <a:r>
              <a:rPr lang="en-US" sz="3200" dirty="0">
                <a:latin typeface="Comic Sans MS" pitchFamily="66" charset="0"/>
              </a:rPr>
              <a:t> m</a:t>
            </a:r>
            <a:r>
              <a:rPr lang="es-ES" sz="3200" dirty="0" err="1">
                <a:latin typeface="Comic Sans MS" pitchFamily="66" charset="0"/>
              </a:rPr>
              <a:t>ás</a:t>
            </a:r>
            <a:r>
              <a:rPr lang="en-US" sz="3200" dirty="0">
                <a:latin typeface="Comic Sans MS" pitchFamily="66" charset="0"/>
              </a:rPr>
              <a:t> </a:t>
            </a: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58701">
            <a:off x="7477125" y="2873375"/>
            <a:ext cx="2055813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58701">
            <a:off x="4851400" y="4117975"/>
            <a:ext cx="1408113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669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2260"/>
    </mc:Choice>
    <mc:Fallback xmlns="">
      <p:transition advTm="122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6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1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308</Words>
  <Application>Microsoft Office PowerPoint</Application>
  <PresentationFormat>On-screen Show (4:3)</PresentationFormat>
  <Paragraphs>113</Paragraphs>
  <Slides>15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Pronombres (personales)</vt:lpstr>
      <vt:lpstr>Práctica- Ejemplos</vt:lpstr>
      <vt:lpstr>Más ejemplos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Isern</dc:creator>
  <cp:lastModifiedBy>Antonio Isern</cp:lastModifiedBy>
  <cp:revision>3</cp:revision>
  <cp:lastPrinted>2014-01-14T15:44:05Z</cp:lastPrinted>
  <dcterms:created xsi:type="dcterms:W3CDTF">2014-01-14T15:39:33Z</dcterms:created>
  <dcterms:modified xsi:type="dcterms:W3CDTF">2014-12-01T15:39:49Z</dcterms:modified>
</cp:coreProperties>
</file>